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4630400" cy="8229600"/>
  <p:notesSz cx="8229600" cy="14630400"/>
  <p:embeddedFontLst>
    <p:embeddedFont>
      <p:font typeface="Inter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1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4811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EF8CC-2210-63FC-A0AA-7CDAE4207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14D7076-186B-8028-7FCB-30B1CE7EAC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3A4F72-3FE8-FB7F-4CD5-B808108B6E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0BCB4B-C309-C435-14A0-D2EFFB44B0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312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microsoft.com/office/2007/relationships/media" Target="../media/media2.mp3"/><Relationship Id="rId7" Type="http://schemas.openxmlformats.org/officeDocument/2006/relationships/hyperlink" Target="https://www.youtube.com/watch?v=P0kUMfg-dHE" TargetMode="Externa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2.xml"/><Relationship Id="rId4" Type="http://schemas.openxmlformats.org/officeDocument/2006/relationships/audio" Target="../media/media2.mp3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2043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Small Project F12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2186464"/>
            <a:ext cx="6300788" cy="446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Visual Reconstruction of Played Music</a:t>
            </a:r>
            <a:endParaRPr lang="en-US" sz="2800" dirty="0"/>
          </a:p>
        </p:txBody>
      </p:sp>
      <p:sp>
        <p:nvSpPr>
          <p:cNvPr id="5" name="Text 2"/>
          <p:cNvSpPr/>
          <p:nvPr/>
        </p:nvSpPr>
        <p:spPr>
          <a:xfrm>
            <a:off x="6280190" y="297322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Computer vision solution to transcribe piano performances from silent video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395418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280190" y="4662845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6280190" y="6012342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Ignacio Bascuñán - 10984708</a:t>
            </a:r>
            <a:endParaRPr lang="en-US" sz="22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0584" y="6861001"/>
            <a:ext cx="4937680" cy="115284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818A2C9-6132-0F67-603C-2C10DD86BD45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9429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Limitations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07871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6747" y="2110621"/>
            <a:ext cx="357188" cy="44648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215657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Lighting Issues</a:t>
            </a:r>
            <a:endParaRPr lang="en-US" sz="2300" dirty="0"/>
          </a:p>
        </p:txBody>
      </p:sp>
      <p:sp>
        <p:nvSpPr>
          <p:cNvPr id="7" name="Text 3"/>
          <p:cNvSpPr/>
          <p:nvPr/>
        </p:nvSpPr>
        <p:spPr>
          <a:xfrm>
            <a:off x="7017306" y="266473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Sensitivity to reflections and shadows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34812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6747" y="3513177"/>
            <a:ext cx="357188" cy="446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355913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Occlusion Problems</a:t>
            </a:r>
            <a:endParaRPr lang="en-US" sz="2300" dirty="0"/>
          </a:p>
        </p:txBody>
      </p:sp>
      <p:sp>
        <p:nvSpPr>
          <p:cNvPr id="11" name="Text 6"/>
          <p:cNvSpPr/>
          <p:nvPr/>
        </p:nvSpPr>
        <p:spPr>
          <a:xfrm>
            <a:off x="7017306" y="406729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Cannot resolve overlapping fingertips</a:t>
            </a:r>
            <a:endParaRPr lang="en-US" sz="1750" dirty="0"/>
          </a:p>
        </p:txBody>
      </p:sp>
      <p:sp>
        <p:nvSpPr>
          <p:cNvPr id="12" name="Shape 7"/>
          <p:cNvSpPr/>
          <p:nvPr/>
        </p:nvSpPr>
        <p:spPr>
          <a:xfrm>
            <a:off x="6280190" y="488382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6747" y="4915733"/>
            <a:ext cx="357188" cy="44648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017306" y="496169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Black Key Detection</a:t>
            </a:r>
            <a:endParaRPr lang="en-US" sz="2300" dirty="0"/>
          </a:p>
        </p:txBody>
      </p:sp>
      <p:sp>
        <p:nvSpPr>
          <p:cNvPr id="15" name="Text 9"/>
          <p:cNvSpPr/>
          <p:nvPr/>
        </p:nvSpPr>
        <p:spPr>
          <a:xfrm>
            <a:off x="7017306" y="546985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Poor accuracy due to minimal shadow contrast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6280190" y="62863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6747" y="6318290"/>
            <a:ext cx="357188" cy="446484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017306" y="636424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Parameter Sensitivity</a:t>
            </a:r>
            <a:endParaRPr lang="en-US" sz="2300" dirty="0"/>
          </a:p>
        </p:txBody>
      </p:sp>
      <p:sp>
        <p:nvSpPr>
          <p:cNvPr id="19" name="Text 12"/>
          <p:cNvSpPr/>
          <p:nvPr/>
        </p:nvSpPr>
        <p:spPr>
          <a:xfrm>
            <a:off x="7017306" y="687240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Requires manual calibration per video</a:t>
            </a:r>
            <a:endParaRPr lang="en-US" sz="17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446E43F-22C8-0BC9-A476-7A6AD67CBDD1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336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Future Directions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1715453" y="30519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Temporal Networks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3560088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 on synthetic renderings</a:t>
            </a:r>
            <a:endParaRPr lang="en-US" sz="17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6731" y="3194328"/>
            <a:ext cx="339328" cy="42422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937790" y="30519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Multi-cue Fusion</a:t>
            </a:r>
            <a:endParaRPr lang="en-US" sz="2300" dirty="0"/>
          </a:p>
        </p:txBody>
      </p:sp>
      <p:sp>
        <p:nvSpPr>
          <p:cNvPr id="8" name="Text 4"/>
          <p:cNvSpPr/>
          <p:nvPr/>
        </p:nvSpPr>
        <p:spPr>
          <a:xfrm>
            <a:off x="9937790" y="3560088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Incorporate optical flow analysis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52604" y="3582829"/>
            <a:ext cx="339328" cy="424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937790" y="5504498"/>
            <a:ext cx="3416022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Self-supervised Learning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9937790" y="6012656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Fine-tune to individual performers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64103" y="5808702"/>
            <a:ext cx="339328" cy="42422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1715453" y="55044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Adaptive Calibration</a:t>
            </a:r>
            <a:endParaRPr lang="en-US" sz="2300" dirty="0"/>
          </a:p>
        </p:txBody>
      </p:sp>
      <p:sp>
        <p:nvSpPr>
          <p:cNvPr id="16" name="Text 8"/>
          <p:cNvSpPr/>
          <p:nvPr/>
        </p:nvSpPr>
        <p:spPr>
          <a:xfrm>
            <a:off x="793790" y="6012656"/>
            <a:ext cx="3898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Auto-tune parameters per video</a:t>
            </a:r>
            <a:endParaRPr lang="en-US" sz="1750" dirty="0"/>
          </a:p>
        </p:txBody>
      </p:sp>
      <p:pic>
        <p:nvPicPr>
          <p:cNvPr id="17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431256"/>
            <a:ext cx="4564975" cy="4564975"/>
          </a:xfrm>
          <a:prstGeom prst="rect">
            <a:avLst/>
          </a:prstGeom>
        </p:spPr>
      </p:pic>
      <p:pic>
        <p:nvPicPr>
          <p:cNvPr id="18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38230" y="5420201"/>
            <a:ext cx="339328" cy="42422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98CE321-A73D-C779-1A74-A2CB11CD5279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A447A-34A2-7DC9-CD55-FB10B787F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90980677-158C-595B-CFC6-06CDD6420327}"/>
              </a:ext>
            </a:extLst>
          </p:cNvPr>
          <p:cNvSpPr/>
          <p:nvPr/>
        </p:nvSpPr>
        <p:spPr>
          <a:xfrm>
            <a:off x="793790" y="123336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Demo: </a:t>
            </a:r>
            <a:r>
              <a:rPr lang="en-US" sz="4650" b="1" dirty="0" err="1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  <a:hlinkClick r:id="rId7"/>
              </a:rPr>
              <a:t>Youtube</a:t>
            </a: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  <a:hlinkClick r:id="rId7"/>
              </a:rPr>
              <a:t> Video</a:t>
            </a:r>
            <a:endParaRPr lang="en-US" sz="46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95AF1B-0494-17B4-3251-2DC5F9A5686C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20" name="midna-[AudioTrimmer.com]">
            <a:hlinkClick r:id="" action="ppaction://media"/>
            <a:extLst>
              <a:ext uri="{FF2B5EF4-FFF2-40B4-BE49-F238E27FC236}">
                <a16:creationId xmlns:a16="http://schemas.microsoft.com/office/drawing/2014/main" id="{769AA6E6-222C-B0F2-1F92-E37D15A338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667233" y="3297344"/>
            <a:ext cx="2665163" cy="2665163"/>
          </a:xfrm>
          <a:prstGeom prst="rect">
            <a:avLst/>
          </a:prstGeom>
        </p:spPr>
      </p:pic>
      <p:sp>
        <p:nvSpPr>
          <p:cNvPr id="21" name="Text 1">
            <a:extLst>
              <a:ext uri="{FF2B5EF4-FFF2-40B4-BE49-F238E27FC236}">
                <a16:creationId xmlns:a16="http://schemas.microsoft.com/office/drawing/2014/main" id="{323733F4-FE92-B058-9C2F-6132C064C7CD}"/>
              </a:ext>
            </a:extLst>
          </p:cNvPr>
          <p:cNvSpPr/>
          <p:nvPr/>
        </p:nvSpPr>
        <p:spPr>
          <a:xfrm>
            <a:off x="8355357" y="267985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Produced Output</a:t>
            </a:r>
            <a:endParaRPr lang="en-US" sz="2300" dirty="0"/>
          </a:p>
        </p:txBody>
      </p:sp>
      <p:pic>
        <p:nvPicPr>
          <p:cNvPr id="22" name="audio">
            <a:hlinkClick r:id="" action="ppaction://media"/>
            <a:extLst>
              <a:ext uri="{FF2B5EF4-FFF2-40B4-BE49-F238E27FC236}">
                <a16:creationId xmlns:a16="http://schemas.microsoft.com/office/drawing/2014/main" id="{2028C43E-5FF3-FB1C-CBE7-FA45D9651AC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432109" y="3297344"/>
            <a:ext cx="2665163" cy="2665163"/>
          </a:xfrm>
          <a:prstGeom prst="rect">
            <a:avLst/>
          </a:prstGeom>
        </p:spPr>
      </p:pic>
      <p:sp>
        <p:nvSpPr>
          <p:cNvPr id="23" name="Text 1">
            <a:extLst>
              <a:ext uri="{FF2B5EF4-FFF2-40B4-BE49-F238E27FC236}">
                <a16:creationId xmlns:a16="http://schemas.microsoft.com/office/drawing/2014/main" id="{C2B718BD-1373-33B5-887D-6DC1E9192FD1}"/>
              </a:ext>
            </a:extLst>
          </p:cNvPr>
          <p:cNvSpPr/>
          <p:nvPr/>
        </p:nvSpPr>
        <p:spPr>
          <a:xfrm>
            <a:off x="2276170" y="267985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Original Input</a:t>
            </a:r>
            <a:endParaRPr lang="en-US" sz="23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5B106C-9914-D061-9CEC-E69DB973012D}"/>
              </a:ext>
            </a:extLst>
          </p:cNvPr>
          <p:cNvSpPr txBox="1"/>
          <p:nvPr/>
        </p:nvSpPr>
        <p:spPr>
          <a:xfrm>
            <a:off x="1255064" y="6242884"/>
            <a:ext cx="501924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CL" dirty="0"/>
              <a:t>https://www.youtube.com/watch?v=P0kUMfg-dHE</a:t>
            </a:r>
          </a:p>
        </p:txBody>
      </p:sp>
    </p:spTree>
    <p:extLst>
      <p:ext uri="{BB962C8B-B14F-4D97-AF65-F5344CB8AC3E}">
        <p14:creationId xmlns:p14="http://schemas.microsoft.com/office/powerpoint/2010/main" val="25476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73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64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4175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352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Project Overview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71475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Challenge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531364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Detect which piano keys are pressed from silent video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332928" y="471475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Approach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5332928" y="531364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Classical CV pipeline using keyboard rectification and fingertip tracking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9872067" y="4714756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Output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9872067" y="531364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Transcribed key presses converted to MIDI files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A79579-5F78-D371-864C-5DBD52176B9C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31263"/>
            <a:ext cx="804386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Keyboard Calibration Process</a:t>
            </a:r>
            <a:endParaRPr lang="en-US" sz="46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61568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54674" y="284249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Reference Frame</a:t>
            </a:r>
            <a:endParaRPr lang="en-US" sz="2300" dirty="0"/>
          </a:p>
        </p:txBody>
      </p:sp>
      <p:sp>
        <p:nvSpPr>
          <p:cNvPr id="6" name="Text 2"/>
          <p:cNvSpPr/>
          <p:nvPr/>
        </p:nvSpPr>
        <p:spPr>
          <a:xfrm>
            <a:off x="2154674" y="3350657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Capture still image without hands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7656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54674" y="4203383"/>
            <a:ext cx="326219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Geometric Rectification</a:t>
            </a:r>
            <a:endParaRPr lang="en-US" sz="2300" dirty="0"/>
          </a:p>
        </p:txBody>
      </p:sp>
      <p:sp>
        <p:nvSpPr>
          <p:cNvPr id="9" name="Text 4"/>
          <p:cNvSpPr/>
          <p:nvPr/>
        </p:nvSpPr>
        <p:spPr>
          <a:xfrm>
            <a:off x="2154674" y="4711541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Extract boundaries using Canny and Hough transforms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3745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54674" y="556426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Segmentation</a:t>
            </a:r>
            <a:endParaRPr lang="en-US" sz="2300" dirty="0"/>
          </a:p>
        </p:txBody>
      </p:sp>
      <p:sp>
        <p:nvSpPr>
          <p:cNvPr id="12" name="Text 6"/>
          <p:cNvSpPr/>
          <p:nvPr/>
        </p:nvSpPr>
        <p:spPr>
          <a:xfrm>
            <a:off x="2154674" y="6072426"/>
            <a:ext cx="80243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Map key polygons in rectified domain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6788" y="286626"/>
            <a:ext cx="804386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Keyboard Calibration Process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288" y="1767682"/>
            <a:ext cx="13661823" cy="579935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7C1F8EB-8C9C-F368-896E-44C4E380E2F8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1361242"/>
            <a:ext cx="786110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Key-Press Detection Pipeline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4451390" y="2445663"/>
            <a:ext cx="226814" cy="1360884"/>
          </a:xfrm>
          <a:prstGeom prst="roundRect">
            <a:avLst>
              <a:gd name="adj" fmla="val 420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5" name="Text 2"/>
          <p:cNvSpPr/>
          <p:nvPr/>
        </p:nvSpPr>
        <p:spPr>
          <a:xfrm>
            <a:off x="4905018" y="267247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Hand Localization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4905018" y="3180636"/>
            <a:ext cx="89315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MediaPipe tracks fingertips in real-time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91551" y="3976568"/>
            <a:ext cx="226814" cy="1360884"/>
          </a:xfrm>
          <a:prstGeom prst="roundRect">
            <a:avLst>
              <a:gd name="adj" fmla="val 420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8" name="Text 5"/>
          <p:cNvSpPr/>
          <p:nvPr/>
        </p:nvSpPr>
        <p:spPr>
          <a:xfrm>
            <a:off x="5245179" y="420338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Candidate Mapping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5245179" y="4711541"/>
            <a:ext cx="85914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keys potentially touched by fingertips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131832" y="5507474"/>
            <a:ext cx="226814" cy="1360884"/>
          </a:xfrm>
          <a:prstGeom prst="roundRect">
            <a:avLst>
              <a:gd name="adj" fmla="val 4200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1" name="Text 8"/>
          <p:cNvSpPr/>
          <p:nvPr/>
        </p:nvSpPr>
        <p:spPr>
          <a:xfrm>
            <a:off x="5585460" y="5734288"/>
            <a:ext cx="3206591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Photometric Validation</a:t>
            </a:r>
            <a:endParaRPr lang="en-US" sz="2300" dirty="0"/>
          </a:p>
        </p:txBody>
      </p:sp>
      <p:sp>
        <p:nvSpPr>
          <p:cNvPr id="12" name="Text 9"/>
          <p:cNvSpPr/>
          <p:nvPr/>
        </p:nvSpPr>
        <p:spPr>
          <a:xfrm>
            <a:off x="5585460" y="6242447"/>
            <a:ext cx="82511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 pixel differences to confirm press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CC3924-DF37-4DE3-2C24-E7C129D2FFB3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3972"/>
            <a:ext cx="786110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Key-Press Detection Pipeline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51860"/>
            <a:ext cx="13042821" cy="252376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9F08F94-02AA-A597-C332-E810383145DA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4175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169206"/>
            <a:ext cx="650974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Implementation Details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793790" y="4253627"/>
            <a:ext cx="4196358" cy="2224326"/>
          </a:xfrm>
          <a:prstGeom prst="roundRect">
            <a:avLst>
              <a:gd name="adj" fmla="val 428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5" name="Text 2"/>
          <p:cNvSpPr/>
          <p:nvPr/>
        </p:nvSpPr>
        <p:spPr>
          <a:xfrm>
            <a:off x="1028224" y="448806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Tech Stack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1028224" y="4996220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Python 3.10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224" y="543841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OpenCV 4.11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224" y="5880616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MediaPipe 0.10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4253627"/>
            <a:ext cx="4196358" cy="2224326"/>
          </a:xfrm>
          <a:prstGeom prst="roundRect">
            <a:avLst>
              <a:gd name="adj" fmla="val 428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0" name="Text 7"/>
          <p:cNvSpPr/>
          <p:nvPr/>
        </p:nvSpPr>
        <p:spPr>
          <a:xfrm>
            <a:off x="5451396" y="448806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Key Components</a:t>
            </a:r>
            <a:endParaRPr lang="en-US" sz="2300" dirty="0"/>
          </a:p>
        </p:txBody>
      </p:sp>
      <p:sp>
        <p:nvSpPr>
          <p:cNvPr id="11" name="Text 8"/>
          <p:cNvSpPr/>
          <p:nvPr/>
        </p:nvSpPr>
        <p:spPr>
          <a:xfrm>
            <a:off x="5451396" y="4996220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Homography mapping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5451396" y="543841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Background subtraction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5451396" y="5880616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MIDI synthesis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640133" y="4253627"/>
            <a:ext cx="4196358" cy="2224326"/>
          </a:xfrm>
          <a:prstGeom prst="roundRect">
            <a:avLst>
              <a:gd name="adj" fmla="val 4283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5" name="Text 12"/>
          <p:cNvSpPr/>
          <p:nvPr/>
        </p:nvSpPr>
        <p:spPr>
          <a:xfrm>
            <a:off x="9874568" y="448806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Performance</a:t>
            </a:r>
            <a:endParaRPr lang="en-US" sz="2300" dirty="0"/>
          </a:p>
        </p:txBody>
      </p:sp>
      <p:sp>
        <p:nvSpPr>
          <p:cNvPr id="16" name="Text 13"/>
          <p:cNvSpPr/>
          <p:nvPr/>
        </p:nvSpPr>
        <p:spPr>
          <a:xfrm>
            <a:off x="9874568" y="4996220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~200ms per frame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9874568" y="5438418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hand tracking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46A0ED-45B1-C0C0-F95D-61A46952A532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91396"/>
            <a:ext cx="5358765" cy="669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Experimental Results</a:t>
            </a:r>
            <a:endParaRPr lang="en-US" sz="4200" dirty="0"/>
          </a:p>
        </p:txBody>
      </p:sp>
      <p:sp>
        <p:nvSpPr>
          <p:cNvPr id="3" name="Shape 1"/>
          <p:cNvSpPr/>
          <p:nvPr/>
        </p:nvSpPr>
        <p:spPr>
          <a:xfrm>
            <a:off x="793790" y="1769507"/>
            <a:ext cx="6419374" cy="825341"/>
          </a:xfrm>
          <a:prstGeom prst="roundRect">
            <a:avLst>
              <a:gd name="adj" fmla="val 10389"/>
            </a:avLst>
          </a:prstGeom>
          <a:solidFill>
            <a:srgbClr val="007EBD"/>
          </a:solidFill>
          <a:ln w="7620">
            <a:solidFill>
              <a:srgbClr val="1997D6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4" name="Text 2"/>
          <p:cNvSpPr/>
          <p:nvPr/>
        </p:nvSpPr>
        <p:spPr>
          <a:xfrm>
            <a:off x="1734860" y="1981200"/>
            <a:ext cx="4537234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7 different videos for test cases</a:t>
            </a:r>
            <a:endParaRPr lang="en-US" sz="2500" dirty="0"/>
          </a:p>
        </p:txBody>
      </p:sp>
      <p:sp>
        <p:nvSpPr>
          <p:cNvPr id="5" name="Shape 3"/>
          <p:cNvSpPr/>
          <p:nvPr/>
        </p:nvSpPr>
        <p:spPr>
          <a:xfrm>
            <a:off x="7417237" y="1769507"/>
            <a:ext cx="6419374" cy="825341"/>
          </a:xfrm>
          <a:prstGeom prst="roundRect">
            <a:avLst>
              <a:gd name="adj" fmla="val 10389"/>
            </a:avLst>
          </a:prstGeom>
          <a:solidFill>
            <a:srgbClr val="007EBD"/>
          </a:solidFill>
          <a:ln w="7620">
            <a:solidFill>
              <a:srgbClr val="1997D6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6" name="Text 4"/>
          <p:cNvSpPr/>
          <p:nvPr/>
        </p:nvSpPr>
        <p:spPr>
          <a:xfrm>
            <a:off x="9019223" y="1981200"/>
            <a:ext cx="3215283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 human testers</a:t>
            </a:r>
            <a:endParaRPr lang="en-US" sz="2500" dirty="0"/>
          </a:p>
        </p:txBody>
      </p:sp>
      <p:sp>
        <p:nvSpPr>
          <p:cNvPr id="7" name="Text 5"/>
          <p:cNvSpPr/>
          <p:nvPr/>
        </p:nvSpPr>
        <p:spPr>
          <a:xfrm>
            <a:off x="793790" y="2900958"/>
            <a:ext cx="3215283" cy="401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Evaluation Scale</a:t>
            </a:r>
            <a:endParaRPr lang="en-US" sz="2500" dirty="0"/>
          </a:p>
        </p:txBody>
      </p:sp>
      <p:sp>
        <p:nvSpPr>
          <p:cNvPr id="8" name="Shape 6"/>
          <p:cNvSpPr/>
          <p:nvPr/>
        </p:nvSpPr>
        <p:spPr>
          <a:xfrm>
            <a:off x="793790" y="3609023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007EBD"/>
          </a:solidFill>
          <a:ln w="7620">
            <a:solidFill>
              <a:srgbClr val="1997D6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9" name="Text 7"/>
          <p:cNvSpPr/>
          <p:nvPr/>
        </p:nvSpPr>
        <p:spPr>
          <a:xfrm>
            <a:off x="862608" y="3637657"/>
            <a:ext cx="321469" cy="401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1</a:t>
            </a:r>
            <a:endParaRPr lang="en-US" sz="2500" dirty="0"/>
          </a:p>
        </p:txBody>
      </p:sp>
      <p:sp>
        <p:nvSpPr>
          <p:cNvPr id="10" name="Text 8"/>
          <p:cNvSpPr/>
          <p:nvPr/>
        </p:nvSpPr>
        <p:spPr>
          <a:xfrm>
            <a:off x="1457087" y="3679150"/>
            <a:ext cx="2904530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Impossible to recognize</a:t>
            </a:r>
            <a:endParaRPr lang="en-US" sz="2100" dirty="0"/>
          </a:p>
        </p:txBody>
      </p:sp>
      <p:sp>
        <p:nvSpPr>
          <p:cNvPr id="11" name="Shape 9"/>
          <p:cNvSpPr/>
          <p:nvPr/>
        </p:nvSpPr>
        <p:spPr>
          <a:xfrm>
            <a:off x="793790" y="4476512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007EBD"/>
          </a:solidFill>
          <a:ln w="7620">
            <a:solidFill>
              <a:srgbClr val="1997D6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2" name="Text 10"/>
          <p:cNvSpPr/>
          <p:nvPr/>
        </p:nvSpPr>
        <p:spPr>
          <a:xfrm>
            <a:off x="862608" y="4505146"/>
            <a:ext cx="321469" cy="401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2</a:t>
            </a:r>
            <a:endParaRPr lang="en-US" sz="2500" dirty="0"/>
          </a:p>
        </p:txBody>
      </p:sp>
      <p:sp>
        <p:nvSpPr>
          <p:cNvPr id="13" name="Text 11"/>
          <p:cNvSpPr/>
          <p:nvPr/>
        </p:nvSpPr>
        <p:spPr>
          <a:xfrm>
            <a:off x="1457087" y="4546640"/>
            <a:ext cx="6994684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Some notes and rhythms seem to match the original song</a:t>
            </a:r>
            <a:endParaRPr lang="en-US" sz="2100" dirty="0"/>
          </a:p>
        </p:txBody>
      </p:sp>
      <p:sp>
        <p:nvSpPr>
          <p:cNvPr id="14" name="Shape 12"/>
          <p:cNvSpPr/>
          <p:nvPr/>
        </p:nvSpPr>
        <p:spPr>
          <a:xfrm>
            <a:off x="793790" y="5344001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007EBD"/>
          </a:solidFill>
          <a:ln w="7620">
            <a:solidFill>
              <a:srgbClr val="1997D6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5" name="Text 13"/>
          <p:cNvSpPr/>
          <p:nvPr/>
        </p:nvSpPr>
        <p:spPr>
          <a:xfrm>
            <a:off x="862608" y="5372636"/>
            <a:ext cx="321469" cy="401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3</a:t>
            </a:r>
            <a:endParaRPr lang="en-US" sz="2500" dirty="0"/>
          </a:p>
        </p:txBody>
      </p:sp>
      <p:sp>
        <p:nvSpPr>
          <p:cNvPr id="16" name="Text 14"/>
          <p:cNvSpPr/>
          <p:nvPr/>
        </p:nvSpPr>
        <p:spPr>
          <a:xfrm>
            <a:off x="1457087" y="5414129"/>
            <a:ext cx="2997518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song is recognizable</a:t>
            </a:r>
            <a:endParaRPr lang="en-US" sz="2100" dirty="0"/>
          </a:p>
        </p:txBody>
      </p:sp>
      <p:sp>
        <p:nvSpPr>
          <p:cNvPr id="17" name="Shape 15"/>
          <p:cNvSpPr/>
          <p:nvPr/>
        </p:nvSpPr>
        <p:spPr>
          <a:xfrm>
            <a:off x="793790" y="6211491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007EBD"/>
          </a:solidFill>
          <a:ln w="7620">
            <a:solidFill>
              <a:srgbClr val="1997D6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8" name="Text 16"/>
          <p:cNvSpPr/>
          <p:nvPr/>
        </p:nvSpPr>
        <p:spPr>
          <a:xfrm>
            <a:off x="862608" y="6240125"/>
            <a:ext cx="321469" cy="401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4</a:t>
            </a:r>
            <a:endParaRPr lang="en-US" sz="2500" dirty="0"/>
          </a:p>
        </p:txBody>
      </p:sp>
      <p:sp>
        <p:nvSpPr>
          <p:cNvPr id="19" name="Text 17"/>
          <p:cNvSpPr/>
          <p:nvPr/>
        </p:nvSpPr>
        <p:spPr>
          <a:xfrm>
            <a:off x="1457087" y="6281618"/>
            <a:ext cx="688859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The song not only is recognizable, but is pleasant to hear</a:t>
            </a:r>
            <a:endParaRPr lang="en-US" sz="2100" dirty="0"/>
          </a:p>
        </p:txBody>
      </p:sp>
      <p:sp>
        <p:nvSpPr>
          <p:cNvPr id="20" name="Shape 18"/>
          <p:cNvSpPr/>
          <p:nvPr/>
        </p:nvSpPr>
        <p:spPr>
          <a:xfrm>
            <a:off x="793790" y="7078980"/>
            <a:ext cx="459224" cy="459224"/>
          </a:xfrm>
          <a:prstGeom prst="roundRect">
            <a:avLst>
              <a:gd name="adj" fmla="val 18671"/>
            </a:avLst>
          </a:prstGeom>
          <a:solidFill>
            <a:srgbClr val="007EBD"/>
          </a:solidFill>
          <a:ln w="7620">
            <a:solidFill>
              <a:srgbClr val="1997D6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1" name="Text 19"/>
          <p:cNvSpPr/>
          <p:nvPr/>
        </p:nvSpPr>
        <p:spPr>
          <a:xfrm>
            <a:off x="862608" y="7107615"/>
            <a:ext cx="321469" cy="4018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b="1" dirty="0">
                <a:solidFill>
                  <a:srgbClr val="FFFFF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5</a:t>
            </a:r>
            <a:endParaRPr lang="en-US" sz="2500" dirty="0"/>
          </a:p>
        </p:txBody>
      </p:sp>
      <p:sp>
        <p:nvSpPr>
          <p:cNvPr id="22" name="Text 20"/>
          <p:cNvSpPr/>
          <p:nvPr/>
        </p:nvSpPr>
        <p:spPr>
          <a:xfrm>
            <a:off x="1457087" y="7149108"/>
            <a:ext cx="10077807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Just some mistakes were made between the original song and the simulated output</a:t>
            </a:r>
            <a:endParaRPr lang="en-US" sz="21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7CDF574-30B4-F4A1-8477-CE53F19891A2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4978"/>
            <a:ext cx="7468791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Experimental Results (1 - 5)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151" y="1972866"/>
            <a:ext cx="10686098" cy="548163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6CE3FC2-8C1D-D2BE-B608-95289C80A4DD}"/>
              </a:ext>
            </a:extLst>
          </p:cNvPr>
          <p:cNvSpPr/>
          <p:nvPr/>
        </p:nvSpPr>
        <p:spPr>
          <a:xfrm>
            <a:off x="12842697" y="7756989"/>
            <a:ext cx="1695236" cy="3698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4D54AE78E550B4F9345772B5BE24FE8" ma:contentTypeVersion="17" ma:contentTypeDescription="Create a new document." ma:contentTypeScope="" ma:versionID="26b41f7850b8d32b4586f2d8beea25b5">
  <xsd:schema xmlns:xsd="http://www.w3.org/2001/XMLSchema" xmlns:xs="http://www.w3.org/2001/XMLSchema" xmlns:p="http://schemas.microsoft.com/office/2006/metadata/properties" xmlns:ns3="0cdee34c-0e91-4c42-851c-ddfd960a28eb" xmlns:ns4="0908eaa6-b532-4785-a4ac-3ee6681b3fe6" targetNamespace="http://schemas.microsoft.com/office/2006/metadata/properties" ma:root="true" ma:fieldsID="4f0fa88f8b073bb926d0abf4f6eb71df" ns3:_="" ns4:_="">
    <xsd:import namespace="0cdee34c-0e91-4c42-851c-ddfd960a28eb"/>
    <xsd:import namespace="0908eaa6-b532-4785-a4ac-3ee6681b3fe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ServiceSystemTags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cdee34c-0e91-4c42-851c-ddfd960a28e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9" nillable="true" ma:displayName="Tags" ma:internalName="MediaServiceAutoTags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2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08eaa6-b532-4785-a4ac-3ee6681b3fe6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cdee34c-0e91-4c42-851c-ddfd960a28eb" xsi:nil="true"/>
  </documentManagement>
</p:properties>
</file>

<file path=customXml/itemProps1.xml><?xml version="1.0" encoding="utf-8"?>
<ds:datastoreItem xmlns:ds="http://schemas.openxmlformats.org/officeDocument/2006/customXml" ds:itemID="{6F2B3800-E257-4A18-822C-22A55D0CCC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cdee34c-0e91-4c42-851c-ddfd960a28eb"/>
    <ds:schemaRef ds:uri="0908eaa6-b532-4785-a4ac-3ee6681b3fe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2885DF9-AE96-4859-ABFF-731F860F53F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1AAA0F-B4BF-4F38-8633-DC927A6F2AA6}">
  <ds:schemaRefs>
    <ds:schemaRef ds:uri="0cdee34c-0e91-4c42-851c-ddfd960a28eb"/>
    <ds:schemaRef ds:uri="http://purl.org/dc/terms/"/>
    <ds:schemaRef ds:uri="http://purl.org/dc/dcmitype/"/>
    <ds:schemaRef ds:uri="http://schemas.microsoft.com/office/2006/documentManagement/types"/>
    <ds:schemaRef ds:uri="0908eaa6-b532-4785-a4ac-3ee6681b3fe6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296</Words>
  <Application>Microsoft Office PowerPoint</Application>
  <PresentationFormat>Custom</PresentationFormat>
  <Paragraphs>88</Paragraphs>
  <Slides>12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Petrona Bold</vt:lpstr>
      <vt:lpstr>Inter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Ignacio Bascuñán Carlevarino</cp:lastModifiedBy>
  <cp:revision>2</cp:revision>
  <dcterms:created xsi:type="dcterms:W3CDTF">2025-06-14T12:47:33Z</dcterms:created>
  <dcterms:modified xsi:type="dcterms:W3CDTF">2025-06-14T13:09:05Z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0x010100C4D54AE78E550B4F9345772B5BE24FE8</vt:lpwstr>
  </property>
</Properties>
</file>